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74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17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04F3-32CE-4E94-BE62-93D494F0B819}" type="datetimeFigureOut">
              <a:rPr lang="ko-KR" altLang="en-US" smtClean="0"/>
              <a:t>2022-02-21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1B39-A059-4DEC-8A18-E9B4C16AEA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3547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04F3-32CE-4E94-BE62-93D494F0B819}" type="datetimeFigureOut">
              <a:rPr lang="ko-KR" altLang="en-US" smtClean="0"/>
              <a:t>2022-02-21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1B39-A059-4DEC-8A18-E9B4C16AEA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6144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04F3-32CE-4E94-BE62-93D494F0B819}" type="datetimeFigureOut">
              <a:rPr lang="ko-KR" altLang="en-US" smtClean="0"/>
              <a:t>2022-02-21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1B39-A059-4DEC-8A18-E9B4C16AEA9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34188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04F3-32CE-4E94-BE62-93D494F0B819}" type="datetimeFigureOut">
              <a:rPr lang="ko-KR" altLang="en-US" smtClean="0"/>
              <a:t>2022-02-21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1B39-A059-4DEC-8A18-E9B4C16AEA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93278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04F3-32CE-4E94-BE62-93D494F0B819}" type="datetimeFigureOut">
              <a:rPr lang="ko-KR" altLang="en-US" smtClean="0"/>
              <a:t>2022-02-21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1B39-A059-4DEC-8A18-E9B4C16AEA9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475945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04F3-32CE-4E94-BE62-93D494F0B819}" type="datetimeFigureOut">
              <a:rPr lang="ko-KR" altLang="en-US" smtClean="0"/>
              <a:t>2022-02-21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1B39-A059-4DEC-8A18-E9B4C16AEA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13297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04F3-32CE-4E94-BE62-93D494F0B819}" type="datetimeFigureOut">
              <a:rPr lang="ko-KR" altLang="en-US" smtClean="0"/>
              <a:t>2022-02-21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1B39-A059-4DEC-8A18-E9B4C16AEA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49261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04F3-32CE-4E94-BE62-93D494F0B819}" type="datetimeFigureOut">
              <a:rPr lang="ko-KR" altLang="en-US" smtClean="0"/>
              <a:t>2022-02-21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1B39-A059-4DEC-8A18-E9B4C16AEA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8368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04F3-32CE-4E94-BE62-93D494F0B819}" type="datetimeFigureOut">
              <a:rPr lang="ko-KR" altLang="en-US" smtClean="0"/>
              <a:t>2022-02-21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1B39-A059-4DEC-8A18-E9B4C16AEA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675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04F3-32CE-4E94-BE62-93D494F0B819}" type="datetimeFigureOut">
              <a:rPr lang="ko-KR" altLang="en-US" smtClean="0"/>
              <a:t>2022-02-21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1B39-A059-4DEC-8A18-E9B4C16AEA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7789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04F3-32CE-4E94-BE62-93D494F0B819}" type="datetimeFigureOut">
              <a:rPr lang="ko-KR" altLang="en-US" smtClean="0"/>
              <a:t>2022-02-21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1B39-A059-4DEC-8A18-E9B4C16AEA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9166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04F3-32CE-4E94-BE62-93D494F0B819}" type="datetimeFigureOut">
              <a:rPr lang="ko-KR" altLang="en-US" smtClean="0"/>
              <a:t>2022-02-21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1B39-A059-4DEC-8A18-E9B4C16AEA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167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04F3-32CE-4E94-BE62-93D494F0B819}" type="datetimeFigureOut">
              <a:rPr lang="ko-KR" altLang="en-US" smtClean="0"/>
              <a:t>2022-02-21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1B39-A059-4DEC-8A18-E9B4C16AEA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6881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04F3-32CE-4E94-BE62-93D494F0B819}" type="datetimeFigureOut">
              <a:rPr lang="ko-KR" altLang="en-US" smtClean="0"/>
              <a:t>2022-02-21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1B39-A059-4DEC-8A18-E9B4C16AEA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196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04F3-32CE-4E94-BE62-93D494F0B819}" type="datetimeFigureOut">
              <a:rPr lang="ko-KR" altLang="en-US" smtClean="0"/>
              <a:t>2022-02-21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1B39-A059-4DEC-8A18-E9B4C16AEA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1514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04F3-32CE-4E94-BE62-93D494F0B819}" type="datetimeFigureOut">
              <a:rPr lang="ko-KR" altLang="en-US" smtClean="0"/>
              <a:t>2022-02-21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1B39-A059-4DEC-8A18-E9B4C16AEA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4686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D04F3-32CE-4E94-BE62-93D494F0B819}" type="datetimeFigureOut">
              <a:rPr lang="ko-KR" altLang="en-US" smtClean="0"/>
              <a:t>2022-02-21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3C21B39-A059-4DEC-8A18-E9B4C16AEA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95203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  <p:sldLayoutId id="2147483939" r:id="rId10"/>
    <p:sldLayoutId id="2147483940" r:id="rId11"/>
    <p:sldLayoutId id="2147483941" r:id="rId12"/>
    <p:sldLayoutId id="2147483942" r:id="rId13"/>
    <p:sldLayoutId id="2147483943" r:id="rId14"/>
    <p:sldLayoutId id="2147483944" r:id="rId15"/>
    <p:sldLayoutId id="2147483945" r:id="rId16"/>
  </p:sldLayoutIdLst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617990" y="2807061"/>
            <a:ext cx="7584101" cy="1243879"/>
          </a:xfrm>
        </p:spPr>
        <p:txBody>
          <a:bodyPr>
            <a:noAutofit/>
          </a:bodyPr>
          <a:lstStyle/>
          <a:p>
            <a:r>
              <a:rPr lang="ko-KR" altLang="en-US" sz="72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마을 갈등 관리 </a:t>
            </a:r>
            <a:r>
              <a:rPr lang="en-US" altLang="ko-KR" sz="7200" b="1" dirty="0">
                <a:latin typeface="Algerian" panose="04020705040A02060702" pitchFamily="82" charset="0"/>
                <a:ea typeface="HY헤드라인M" panose="02030600000101010101" pitchFamily="18" charset="-127"/>
              </a:rPr>
              <a:t>Ⅱ</a:t>
            </a:r>
            <a:endParaRPr lang="ko-KR" altLang="en-US" sz="7200" b="1" dirty="0">
              <a:latin typeface="Algerian" panose="04020705040A02060702" pitchFamily="82" charset="0"/>
              <a:ea typeface="HY헤드라인M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idx="1"/>
          </p:nvPr>
        </p:nvSpPr>
        <p:spPr>
          <a:xfrm>
            <a:off x="8321041" y="5081452"/>
            <a:ext cx="2899953" cy="4441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b="1" dirty="0" smtClean="0"/>
              <a:t>양양군 </a:t>
            </a:r>
            <a:r>
              <a:rPr lang="ko-KR" altLang="en-US" b="1" dirty="0" err="1" smtClean="0"/>
              <a:t>간곡리</a:t>
            </a:r>
            <a:r>
              <a:rPr lang="ko-KR" altLang="en-US" b="1" dirty="0" smtClean="0"/>
              <a:t> 이장 남정희</a:t>
            </a:r>
            <a:endParaRPr lang="en-US" altLang="ko-KR" b="1" dirty="0" smtClean="0"/>
          </a:p>
        </p:txBody>
      </p:sp>
    </p:spTree>
    <p:extLst>
      <p:ext uri="{BB962C8B-B14F-4D97-AF65-F5344CB8AC3E}">
        <p14:creationId xmlns:p14="http://schemas.microsoft.com/office/powerpoint/2010/main" val="242183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7666" y="640080"/>
            <a:ext cx="8596668" cy="1619795"/>
          </a:xfrm>
        </p:spPr>
        <p:txBody>
          <a:bodyPr>
            <a:normAutofit fontScale="90000"/>
          </a:bodyPr>
          <a:lstStyle/>
          <a:p>
            <a:r>
              <a:rPr lang="en-US" altLang="ko-KR" sz="53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/>
            </a:r>
            <a:br>
              <a:rPr lang="en-US" altLang="ko-KR" sz="53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</a:br>
            <a:r>
              <a:rPr lang="ko-KR" altLang="en-US" sz="53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마을 갈등 사례 및 관리</a:t>
            </a:r>
            <a:r>
              <a:rPr lang="en-US" altLang="ko-KR" sz="53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/>
            </a:r>
            <a:br>
              <a:rPr lang="en-US" altLang="ko-KR" sz="53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</a:br>
            <a:r>
              <a:rPr lang="en-US" altLang="ko-KR" sz="53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/>
            </a:r>
            <a:br>
              <a:rPr lang="en-US" altLang="ko-KR" sz="53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</a:br>
            <a:r>
              <a:rPr lang="en-US" altLang="ko-KR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          </a:t>
            </a:r>
            <a:br>
              <a:rPr lang="en-US" altLang="ko-KR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</a:br>
            <a:r>
              <a:rPr lang="en-US" altLang="ko-KR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/>
            </a:r>
            <a:br>
              <a:rPr lang="en-US" altLang="ko-KR" dirty="0">
                <a:latin typeface="HY헤드라인M" panose="02030600000101010101" pitchFamily="18" charset="-127"/>
                <a:ea typeface="HY헤드라인M" panose="02030600000101010101" pitchFamily="18" charset="-127"/>
              </a:rPr>
            </a:br>
            <a:endParaRPr lang="ko-KR" altLang="en-US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367937" y="3291840"/>
            <a:ext cx="8957559" cy="2743200"/>
          </a:xfrm>
        </p:spPr>
        <p:txBody>
          <a:bodyPr>
            <a:normAutofit fontScale="92500"/>
          </a:bodyPr>
          <a:lstStyle/>
          <a:p>
            <a:endParaRPr lang="en-US" altLang="ko-KR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ko-KR" altLang="en-US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연은 순풍이 아니라 역풍에 가장 높이 난다</a:t>
            </a:r>
            <a:r>
              <a:rPr lang="en-US" altLang="ko-KR" sz="2600" dirty="0">
                <a:latin typeface="HY견고딕" panose="02030600000101010101" pitchFamily="18" charset="-127"/>
                <a:ea typeface="HY견고딕" panose="02030600000101010101" pitchFamily="18" charset="-127"/>
              </a:rPr>
              <a:t>. (</a:t>
            </a:r>
            <a:r>
              <a:rPr lang="ko-KR" altLang="en-US" sz="2600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윈스턴</a:t>
            </a:r>
            <a:r>
              <a:rPr lang="ko-KR" altLang="en-US" sz="2600" dirty="0">
                <a:latin typeface="HY견고딕" panose="02030600000101010101" pitchFamily="18" charset="-127"/>
                <a:ea typeface="HY견고딕" panose="02030600000101010101" pitchFamily="18" charset="-127"/>
              </a:rPr>
              <a:t> 처칠</a:t>
            </a:r>
            <a:r>
              <a:rPr lang="en-US" altLang="ko-KR" sz="2600" dirty="0"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</a:p>
          <a:p>
            <a:pPr marL="0" indent="0">
              <a:buNone/>
            </a:pPr>
            <a:r>
              <a:rPr lang="en-US" altLang="ko-KR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                                                             </a:t>
            </a:r>
            <a:endParaRPr lang="en-US" altLang="ko-KR" sz="26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ko-KR" altLang="en-US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갈등을 두려워 말라</a:t>
            </a:r>
            <a:r>
              <a:rPr lang="en-US" altLang="ko-KR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. </a:t>
            </a:r>
            <a:r>
              <a:rPr lang="ko-KR" altLang="en-US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지지고 볶고 해라</a:t>
            </a:r>
            <a:r>
              <a:rPr lang="en-US" altLang="ko-KR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. </a:t>
            </a:r>
            <a:r>
              <a:rPr lang="ko-KR" altLang="en-US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그게 마을사업이다</a:t>
            </a:r>
            <a:r>
              <a:rPr lang="en-US" altLang="ko-KR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.</a:t>
            </a:r>
          </a:p>
          <a:p>
            <a:pPr marL="0" indent="0">
              <a:buNone/>
            </a:pPr>
            <a:r>
              <a:rPr lang="en-US" altLang="ko-KR" sz="2600" dirty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                                                              (</a:t>
            </a:r>
            <a:r>
              <a:rPr lang="ko-KR" altLang="en-US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김용민 교수</a:t>
            </a:r>
            <a:r>
              <a:rPr lang="en-US" altLang="ko-KR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26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5416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30114" y="624110"/>
            <a:ext cx="2331772" cy="1280890"/>
          </a:xfrm>
        </p:spPr>
        <p:txBody>
          <a:bodyPr>
            <a:normAutofit/>
          </a:bodyPr>
          <a:lstStyle/>
          <a:p>
            <a:r>
              <a:rPr lang="ko-KR" altLang="en-US" sz="4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목    차</a:t>
            </a:r>
            <a:endParaRPr lang="ko-KR" altLang="en-US" sz="48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963552" y="2395721"/>
            <a:ext cx="8596668" cy="3880773"/>
          </a:xfrm>
        </p:spPr>
        <p:txBody>
          <a:bodyPr>
            <a:normAutofit/>
          </a:bodyPr>
          <a:lstStyle/>
          <a:p>
            <a:pPr marL="400050" indent="-400050">
              <a:buFont typeface="+mj-lt"/>
              <a:buAutoNum type="romanUcPeriod"/>
            </a:pP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간곡리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마을사업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현황</a:t>
            </a:r>
            <a:endParaRPr lang="en-US" altLang="ko-KR" sz="24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400050" indent="-400050">
              <a:buFont typeface="+mj-lt"/>
              <a:buAutoNum type="romanUcPeriod"/>
            </a:pPr>
            <a:endParaRPr lang="en-US" altLang="ko-KR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400050" indent="-400050">
              <a:buFont typeface="+mj-lt"/>
              <a:buAutoNum type="romanUcPeriod"/>
            </a:pP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마을사업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중 발생한 갈등 사례</a:t>
            </a:r>
            <a:endParaRPr lang="en-US" altLang="ko-KR" sz="24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400050" indent="-400050">
              <a:buFont typeface="+mj-lt"/>
              <a:buAutoNum type="romanUcPeriod"/>
            </a:pPr>
            <a:endParaRPr lang="en-US" altLang="ko-KR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400050" indent="-400050">
              <a:buFont typeface="+mj-lt"/>
              <a:buAutoNum type="romanUcPeriod"/>
            </a:pP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갈등 관리</a:t>
            </a:r>
            <a:endParaRPr lang="en-US" altLang="ko-KR" sz="24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400050" indent="-400050">
              <a:buFont typeface="+mj-lt"/>
              <a:buAutoNum type="romanUcPeriod"/>
            </a:pPr>
            <a:endParaRPr lang="en-US" altLang="ko-KR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400050" indent="-400050">
              <a:buFont typeface="+mj-lt"/>
              <a:buAutoNum type="romanUcPeriod"/>
            </a:pP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맺는 말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9439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4735" y="624110"/>
            <a:ext cx="9188952" cy="1280890"/>
          </a:xfrm>
        </p:spPr>
        <p:txBody>
          <a:bodyPr>
            <a:normAutofit/>
          </a:bodyPr>
          <a:lstStyle/>
          <a:p>
            <a:r>
              <a:rPr lang="en-US" altLang="ko-KR" sz="4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1. </a:t>
            </a:r>
            <a:r>
              <a:rPr lang="ko-KR" altLang="en-US" sz="4800" dirty="0" err="1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간곡리</a:t>
            </a:r>
            <a:r>
              <a:rPr lang="ko-KR" altLang="en-US" sz="4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4800" dirty="0" err="1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마을사업</a:t>
            </a:r>
            <a:r>
              <a:rPr lang="ko-KR" altLang="en-US" sz="4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 현황</a:t>
            </a:r>
            <a:endParaRPr lang="ko-KR" altLang="en-US" sz="48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89212" y="2194560"/>
            <a:ext cx="8915400" cy="361841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ko-KR" sz="32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3200" dirty="0" smtClean="0">
                <a:solidFill>
                  <a:schemeClr val="tx1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마을의 특징</a:t>
            </a:r>
            <a:endParaRPr lang="en-US" altLang="ko-KR" sz="3200" dirty="0" smtClean="0">
              <a:solidFill>
                <a:schemeClr val="tx1">
                  <a:lumMod val="7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en-US" altLang="ko-KR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ko-KR" altLang="en-US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마을회관 설립 </a:t>
            </a:r>
            <a:r>
              <a:rPr lang="en-US" altLang="ko-KR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ko-KR" altLang="en-US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다양한 동아리</a:t>
            </a:r>
            <a:endParaRPr lang="en-US" altLang="ko-KR" sz="26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ko-KR" altLang="en-US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설악산과 동해바다 </a:t>
            </a:r>
            <a:r>
              <a:rPr lang="en-US" altLang="ko-KR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10</a:t>
            </a:r>
            <a:r>
              <a:rPr lang="ko-KR" altLang="en-US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분</a:t>
            </a:r>
            <a:endParaRPr lang="en-US" altLang="ko-KR" sz="26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ko-KR" altLang="en-US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원주민 </a:t>
            </a:r>
            <a:r>
              <a:rPr lang="en-US" altLang="ko-KR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이주민 </a:t>
            </a:r>
            <a:r>
              <a:rPr lang="en-US" altLang="ko-KR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= 1 : 4 </a:t>
            </a:r>
          </a:p>
          <a:p>
            <a:r>
              <a:rPr lang="ko-KR" altLang="en-US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오래된 경주 최씨 </a:t>
            </a:r>
            <a:r>
              <a:rPr lang="ko-KR" altLang="en-US" sz="26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집성촌</a:t>
            </a:r>
            <a:r>
              <a:rPr lang="ko-KR" altLang="en-US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en-US" altLang="ko-KR" sz="26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ko-KR" altLang="en-US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노인인구 </a:t>
            </a:r>
            <a:r>
              <a:rPr lang="en-US" altLang="ko-KR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32%</a:t>
            </a:r>
          </a:p>
          <a:p>
            <a:r>
              <a:rPr lang="ko-KR" altLang="en-US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소농</a:t>
            </a:r>
            <a:r>
              <a:rPr lang="en-US" altLang="ko-KR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6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비농</a:t>
            </a:r>
            <a:r>
              <a:rPr lang="en-US" altLang="ko-KR" sz="2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6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귀촌</a:t>
            </a:r>
            <a:endParaRPr lang="en-US" altLang="ko-KR" sz="26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3359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2384735" y="624109"/>
            <a:ext cx="9188952" cy="2092963"/>
          </a:xfrm>
        </p:spPr>
        <p:txBody>
          <a:bodyPr>
            <a:normAutofit/>
          </a:bodyPr>
          <a:lstStyle/>
          <a:p>
            <a:r>
              <a:rPr lang="en-US" altLang="ko-KR" sz="4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1. </a:t>
            </a:r>
            <a:r>
              <a:rPr lang="ko-KR" altLang="en-US" sz="4800" dirty="0" err="1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간곡리</a:t>
            </a:r>
            <a:r>
              <a:rPr lang="ko-KR" altLang="en-US" sz="4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4800" dirty="0" err="1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마을사업</a:t>
            </a:r>
            <a:r>
              <a:rPr lang="ko-KR" altLang="en-US" sz="4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 현황</a:t>
            </a:r>
            <a:endParaRPr lang="ko-KR" altLang="en-US" sz="48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89212" y="1907177"/>
            <a:ext cx="8915400" cy="4017107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Clr>
                <a:srgbClr val="90C226"/>
              </a:buClr>
              <a:buNone/>
            </a:pPr>
            <a:r>
              <a:rPr lang="ko-KR" altLang="en-US" sz="3000" dirty="0" smtClean="0">
                <a:solidFill>
                  <a:prstClr val="white">
                    <a:lumMod val="75000"/>
                  </a:prst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3000" dirty="0" err="1" smtClean="0">
                <a:solidFill>
                  <a:prstClr val="white">
                    <a:lumMod val="75000"/>
                  </a:prst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마을사업</a:t>
            </a:r>
            <a:r>
              <a:rPr lang="ko-KR" altLang="en-US" sz="3000" dirty="0" smtClean="0">
                <a:solidFill>
                  <a:prstClr val="white">
                    <a:lumMod val="75000"/>
                  </a:prst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진행과정</a:t>
            </a:r>
            <a:endParaRPr lang="en-US" altLang="ko-KR" sz="3000" dirty="0">
              <a:solidFill>
                <a:prstClr val="white">
                  <a:lumMod val="75000"/>
                </a:prst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en-US" altLang="ko-KR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0" indent="0">
              <a:buNone/>
            </a:pP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2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년차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(2019) -‘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아름다운 </a:t>
            </a:r>
            <a:r>
              <a:rPr lang="ko-KR" altLang="en-US" sz="2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마을만들기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’</a:t>
            </a:r>
          </a:p>
          <a:p>
            <a:pPr marL="0" indent="0">
              <a:buNone/>
            </a:pPr>
            <a:endParaRPr lang="en-US" altLang="ko-KR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0" indent="0">
              <a:buNone/>
            </a:pP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r>
              <a:rPr lang="ko-KR" altLang="en-US" sz="2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년차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(2020)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-‘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아름다운 </a:t>
            </a:r>
            <a:r>
              <a:rPr lang="ko-KR" altLang="en-US" sz="2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마을만들기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’/‘</a:t>
            </a:r>
            <a:r>
              <a:rPr lang="ko-KR" altLang="en-US" sz="2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새농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기초마을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’</a:t>
            </a:r>
          </a:p>
          <a:p>
            <a:pPr marL="0" indent="0">
              <a:buNone/>
            </a:pPr>
            <a:endParaRPr lang="en-US" altLang="ko-KR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0" indent="0">
              <a:buNone/>
            </a:pP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r>
              <a:rPr lang="ko-KR" altLang="en-US" sz="2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년차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(2021) -‘</a:t>
            </a:r>
            <a:r>
              <a:rPr lang="ko-KR" altLang="en-US" sz="2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새농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도약마을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’</a:t>
            </a:r>
          </a:p>
          <a:p>
            <a:endParaRPr lang="en-US" altLang="ko-KR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0" indent="0">
              <a:buNone/>
            </a:pP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4</a:t>
            </a:r>
            <a:r>
              <a:rPr lang="ko-KR" altLang="en-US" sz="2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년차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(2022) -‘</a:t>
            </a:r>
            <a:r>
              <a:rPr lang="ko-KR" altLang="en-US" sz="2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새농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도약마을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’(2024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년 완료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49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2384735" y="624110"/>
            <a:ext cx="9188952" cy="1280890"/>
          </a:xfrm>
        </p:spPr>
        <p:txBody>
          <a:bodyPr>
            <a:normAutofit/>
          </a:bodyPr>
          <a:lstStyle/>
          <a:p>
            <a:r>
              <a:rPr lang="en-US" altLang="ko-KR" sz="4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2. </a:t>
            </a:r>
            <a:r>
              <a:rPr lang="ko-KR" altLang="en-US" sz="4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발생한 갈등 사례</a:t>
            </a:r>
            <a:endParaRPr lang="ko-KR" altLang="en-US" sz="48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4762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1) 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원주민과 이주민의 갈등</a:t>
            </a:r>
            <a:endParaRPr lang="en-US" altLang="ko-KR" sz="24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0" indent="0">
              <a:buNone/>
            </a:pPr>
            <a:endParaRPr lang="en-US" altLang="ko-KR" sz="24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0" indent="0">
              <a:buNone/>
            </a:pP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2) 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사업 내용 갈등</a:t>
            </a:r>
            <a:endParaRPr lang="en-US" altLang="ko-KR" sz="24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0" indent="0">
              <a:buNone/>
            </a:pPr>
            <a:r>
              <a:rPr lang="en-US" altLang="ko-KR" sz="2400" dirty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  </a:t>
            </a:r>
            <a:endParaRPr lang="en-US" altLang="ko-KR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0" indent="0">
              <a:buNone/>
            </a:pP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3)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사업자금 용도 및 관리 의심</a:t>
            </a:r>
            <a:endParaRPr lang="en-US" altLang="ko-KR" sz="24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0" indent="0">
              <a:buNone/>
            </a:pPr>
            <a:endParaRPr lang="en-US" altLang="ko-KR" sz="24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0" indent="0">
              <a:buNone/>
            </a:pP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4) 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임원 구성 갈등</a:t>
            </a:r>
            <a:endParaRPr lang="en-US" altLang="ko-KR" sz="24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0" indent="0">
              <a:buNone/>
            </a:pPr>
            <a:endParaRPr lang="en-US" altLang="ko-KR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0" indent="0">
              <a:buNone/>
            </a:pP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* 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타 지역 갈등 사례 </a:t>
            </a:r>
            <a:endParaRPr lang="en-US" altLang="ko-KR" sz="24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0" indent="0">
              <a:buNone/>
            </a:pPr>
            <a:endParaRPr lang="ko-KR" altLang="en-US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0968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2384735" y="624110"/>
            <a:ext cx="9188952" cy="1280890"/>
          </a:xfrm>
        </p:spPr>
        <p:txBody>
          <a:bodyPr>
            <a:normAutofit/>
          </a:bodyPr>
          <a:lstStyle/>
          <a:p>
            <a:r>
              <a:rPr lang="en-US" altLang="ko-KR" sz="4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r>
              <a:rPr lang="en-US" altLang="ko-KR" sz="4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  <a:r>
              <a:rPr lang="ko-KR" altLang="en-US" sz="4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갈등 관리</a:t>
            </a:r>
            <a:endParaRPr lang="ko-KR" altLang="en-US" sz="48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34541" y="1844042"/>
            <a:ext cx="8915400" cy="5987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ko-KR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1) </a:t>
            </a:r>
            <a:r>
              <a:rPr lang="ko-KR" altLang="en-US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감정적 충돌을 피하고 공동체 내에 중재 요청</a:t>
            </a:r>
            <a:endParaRPr lang="en-US" altLang="ko-KR" sz="28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2034541" y="4008123"/>
            <a:ext cx="8915400" cy="5900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3) </a:t>
            </a:r>
            <a:r>
              <a:rPr lang="ko-KR" altLang="en-US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회계담당자 선정</a:t>
            </a:r>
            <a:endParaRPr lang="en-US" altLang="ko-KR" sz="28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2034541" y="2657204"/>
            <a:ext cx="9539146" cy="11364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2) </a:t>
            </a:r>
            <a:r>
              <a:rPr lang="ko-KR" altLang="en-US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마을리더로서의 어려움 공개</a:t>
            </a:r>
            <a:endParaRPr lang="en-US" altLang="ko-KR" sz="28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0" indent="0">
              <a:buFont typeface="Wingdings 3" charset="2"/>
              <a:buNone/>
            </a:pP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       </a:t>
            </a:r>
            <a:r>
              <a:rPr lang="ko-KR" altLang="en-US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인건비 책정 불가</a:t>
            </a:r>
            <a:r>
              <a:rPr lang="en-US" altLang="ko-KR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/   </a:t>
            </a:r>
            <a:r>
              <a:rPr lang="ko-KR" altLang="en-US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수평구조</a:t>
            </a:r>
            <a:r>
              <a:rPr lang="ko-KR" altLang="en-US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/   </a:t>
            </a:r>
            <a:r>
              <a:rPr lang="ko-KR" altLang="en-US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마을사업</a:t>
            </a:r>
            <a:r>
              <a:rPr lang="ko-KR" altLang="en-US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매뉴얼 부족</a:t>
            </a:r>
            <a:endParaRPr lang="en-US" altLang="ko-KR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479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2384735" y="624110"/>
            <a:ext cx="9188952" cy="1280890"/>
          </a:xfrm>
        </p:spPr>
        <p:txBody>
          <a:bodyPr>
            <a:normAutofit/>
          </a:bodyPr>
          <a:lstStyle/>
          <a:p>
            <a:r>
              <a:rPr lang="en-US" altLang="ko-KR" sz="4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r>
              <a:rPr lang="en-US" altLang="ko-KR" sz="4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  <a:r>
              <a:rPr lang="ko-KR" altLang="en-US" sz="4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갈등 관리</a:t>
            </a:r>
            <a:endParaRPr lang="ko-KR" altLang="en-US" sz="48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403066" y="3067529"/>
            <a:ext cx="8915400" cy="5734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ko-KR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5) </a:t>
            </a:r>
            <a:r>
              <a:rPr lang="ko-KR" altLang="en-US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마을 </a:t>
            </a:r>
            <a:r>
              <a:rPr lang="ko-KR" altLang="en-US" sz="28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카톡</a:t>
            </a:r>
            <a:r>
              <a:rPr lang="ko-KR" altLang="en-US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활용</a:t>
            </a:r>
            <a:endParaRPr lang="en-US" altLang="ko-KR" sz="28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" name="내용 개체 틀 2"/>
          <p:cNvSpPr txBox="1">
            <a:spLocks/>
          </p:cNvSpPr>
          <p:nvPr/>
        </p:nvSpPr>
        <p:spPr>
          <a:xfrm>
            <a:off x="2403066" y="2106555"/>
            <a:ext cx="8915400" cy="6691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4) </a:t>
            </a:r>
            <a:r>
              <a:rPr lang="ko-KR" altLang="en-US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센터 </a:t>
            </a:r>
            <a:r>
              <a:rPr lang="ko-KR" altLang="en-US" sz="28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주무관과</a:t>
            </a:r>
            <a:r>
              <a:rPr lang="ko-KR" altLang="en-US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마을 추진위 적극 활용</a:t>
            </a:r>
            <a:endParaRPr lang="en-US" altLang="ko-KR" sz="28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2403066" y="3932888"/>
            <a:ext cx="8915400" cy="12921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6) </a:t>
            </a:r>
            <a:r>
              <a:rPr lang="ko-KR" altLang="en-US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공동체 놀이문화 조성 </a:t>
            </a:r>
            <a:endParaRPr lang="en-US" altLang="ko-KR" sz="28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0" indent="0">
              <a:buFont typeface="Wingdings 3" charset="2"/>
              <a:buNone/>
            </a:pPr>
            <a:r>
              <a:rPr lang="en-US" altLang="ko-KR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		</a:t>
            </a:r>
            <a:r>
              <a:rPr lang="ko-KR" altLang="en-US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선진지 견학 </a:t>
            </a:r>
            <a:r>
              <a:rPr lang="en-US" altLang="ko-KR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r>
              <a:rPr lang="ko-KR" altLang="en-US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회 </a:t>
            </a:r>
            <a:r>
              <a:rPr lang="en-US" altLang="ko-KR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ko-KR" altLang="en-US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명절마다 전통음식 </a:t>
            </a:r>
            <a:r>
              <a:rPr lang="en-US" altLang="ko-KR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/</a:t>
            </a:r>
            <a:r>
              <a:rPr lang="ko-KR" altLang="en-US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노래방</a:t>
            </a:r>
            <a:r>
              <a:rPr lang="en-US" altLang="ko-KR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국악 동아리</a:t>
            </a:r>
            <a:r>
              <a:rPr lang="en-US" altLang="ko-KR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국악공연</a:t>
            </a:r>
            <a:endParaRPr lang="en-US" altLang="ko-KR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2384735" y="5516882"/>
            <a:ext cx="8915400" cy="5965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7) </a:t>
            </a:r>
            <a:r>
              <a:rPr lang="ko-KR" altLang="en-US" sz="28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주민 누구에게나 따뜻한 말 건네기</a:t>
            </a:r>
            <a:endParaRPr lang="ko-KR" altLang="en-US" sz="28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8997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2384735" y="624110"/>
            <a:ext cx="9188952" cy="1280890"/>
          </a:xfrm>
        </p:spPr>
        <p:txBody>
          <a:bodyPr>
            <a:normAutofit/>
          </a:bodyPr>
          <a:lstStyle/>
          <a:p>
            <a:r>
              <a:rPr lang="en-US" altLang="ko-KR" sz="4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r>
              <a:rPr lang="en-US" altLang="ko-KR" sz="4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  <a:r>
              <a:rPr lang="ko-KR" altLang="en-US" sz="4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마</a:t>
            </a:r>
            <a:r>
              <a:rPr lang="ko-KR" altLang="en-US" sz="4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무리</a:t>
            </a:r>
            <a:endParaRPr lang="ko-KR" altLang="en-US" sz="48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643121" y="3232451"/>
            <a:ext cx="8915400" cy="5797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-  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갈등은 두더지게임이다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.</a:t>
            </a:r>
          </a:p>
        </p:txBody>
      </p:sp>
      <p:sp>
        <p:nvSpPr>
          <p:cNvPr id="22" name="내용 개체 틀 2"/>
          <p:cNvSpPr txBox="1">
            <a:spLocks/>
          </p:cNvSpPr>
          <p:nvPr/>
        </p:nvSpPr>
        <p:spPr>
          <a:xfrm>
            <a:off x="1643120" y="1915359"/>
            <a:ext cx="9447245" cy="4132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-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갈등을 법이나 행정에 의지하게 되면 모든 것이 끝난 것이다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.</a:t>
            </a:r>
          </a:p>
          <a:p>
            <a:pPr marL="0" indent="0">
              <a:buFont typeface="Wingdings 3" charset="2"/>
              <a:buNone/>
            </a:pP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    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갈등은 마을 공동체 내에서 조정하며 해결해야 한다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.</a:t>
            </a:r>
          </a:p>
        </p:txBody>
      </p:sp>
      <p:sp>
        <p:nvSpPr>
          <p:cNvPr id="23" name="내용 개체 틀 2"/>
          <p:cNvSpPr txBox="1">
            <a:spLocks/>
          </p:cNvSpPr>
          <p:nvPr/>
        </p:nvSpPr>
        <p:spPr>
          <a:xfrm>
            <a:off x="1643121" y="4872597"/>
            <a:ext cx="8915400" cy="1043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-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 마을사업에서 추진위원장의 위치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계획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집행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서류정리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는  </a:t>
            </a:r>
            <a:endParaRPr lang="en-US" altLang="ko-KR" sz="24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0" indent="0">
              <a:buFont typeface="Wingdings 3" charset="2"/>
              <a:buNone/>
            </a:pP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    절대적이다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.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내용 개체 틀 2"/>
          <p:cNvSpPr txBox="1">
            <a:spLocks/>
          </p:cNvSpPr>
          <p:nvPr/>
        </p:nvSpPr>
        <p:spPr>
          <a:xfrm>
            <a:off x="1643121" y="4031706"/>
            <a:ext cx="8915400" cy="621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-   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갈등은 더 나은 상황을 만들어 내는 긍정적 기회가 된다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0293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2" grpId="0"/>
      <p:bldP spid="23" grpId="0"/>
      <p:bldP spid="24" grpId="0"/>
    </p:bldLst>
  </p:timing>
</p:sld>
</file>

<file path=ppt/theme/theme1.xml><?xml version="1.0" encoding="utf-8"?>
<a:theme xmlns:a="http://schemas.openxmlformats.org/drawingml/2006/main" name="패싯">
  <a:themeElements>
    <a:clrScheme name="패싯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패싯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패싯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207</TotalTime>
  <Words>322</Words>
  <Application>Microsoft Office PowerPoint</Application>
  <PresentationFormat>와이드스크린</PresentationFormat>
  <Paragraphs>63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8" baseType="lpstr">
      <vt:lpstr>HY견고딕</vt:lpstr>
      <vt:lpstr>HY그래픽M</vt:lpstr>
      <vt:lpstr>HY헤드라인M</vt:lpstr>
      <vt:lpstr>맑은 고딕</vt:lpstr>
      <vt:lpstr>Algerian</vt:lpstr>
      <vt:lpstr>Arial</vt:lpstr>
      <vt:lpstr>Trebuchet MS</vt:lpstr>
      <vt:lpstr>Wingdings 3</vt:lpstr>
      <vt:lpstr>패싯</vt:lpstr>
      <vt:lpstr>마을 갈등 관리 Ⅱ</vt:lpstr>
      <vt:lpstr> 마을 갈등 사례 및 관리              </vt:lpstr>
      <vt:lpstr>목    차</vt:lpstr>
      <vt:lpstr>1. 간곡리 마을사업 현황</vt:lpstr>
      <vt:lpstr>1. 간곡리 마을사업 현황</vt:lpstr>
      <vt:lpstr>2. 발생한 갈등 사례</vt:lpstr>
      <vt:lpstr>3. 갈등 관리</vt:lpstr>
      <vt:lpstr>3. 갈등 관리</vt:lpstr>
      <vt:lpstr>4. 마무리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마을 갈등관리 2</dc:title>
  <dc:creator>user</dc:creator>
  <cp:lastModifiedBy>USER</cp:lastModifiedBy>
  <cp:revision>24</cp:revision>
  <dcterms:created xsi:type="dcterms:W3CDTF">2022-02-20T06:57:50Z</dcterms:created>
  <dcterms:modified xsi:type="dcterms:W3CDTF">2022-02-21T08:46:29Z</dcterms:modified>
</cp:coreProperties>
</file>